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6" r:id="rId3"/>
    <p:sldId id="257" r:id="rId4"/>
    <p:sldId id="258" r:id="rId5"/>
    <p:sldId id="259" r:id="rId6"/>
    <p:sldId id="302" r:id="rId7"/>
    <p:sldId id="261" r:id="rId8"/>
    <p:sldId id="262" r:id="rId9"/>
    <p:sldId id="263" r:id="rId10"/>
    <p:sldId id="264" r:id="rId11"/>
    <p:sldId id="305" r:id="rId12"/>
    <p:sldId id="30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07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2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8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3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15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7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7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8D9C-15E3-4FBC-8C8A-322E0AB41024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809B-4F2E-4F2B-A310-786981490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13083" y="283258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2566417" y="2643666"/>
            <a:ext cx="7198381" cy="785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400" b="1" dirty="0">
                <a:solidFill>
                  <a:srgbClr val="FF0000"/>
                </a:solidFill>
                <a:latin typeface="+mn-lt"/>
              </a:rPr>
              <a:t>Тағам ақуыздары: қорытылуы, сіңірілуі. АҚ шіруі. АҚ-дың азотсыз қалдықтарының және аммиактың пайдалану жолдары. Аммиакты залалсыздандыру.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ДӘРІС  №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757856"/>
            <a:ext cx="719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оқыған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х.ғ.к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814" y="127727"/>
            <a:ext cx="1284731" cy="12847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8661C-A711-48F9-9FB6-CBD17D1ABA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11" y="0"/>
            <a:ext cx="896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585" y="77181"/>
            <a:ext cx="675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кіншілік активті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тасымалдау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489" y="609874"/>
            <a:ext cx="562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kk-KZ" dirty="0"/>
              <a:t>ң</a:t>
            </a:r>
            <a:r>
              <a:rPr lang="ru-RU" dirty="0"/>
              <a:t> </a:t>
            </a:r>
            <a:r>
              <a:rPr lang="ru-RU" i="1" dirty="0" err="1"/>
              <a:t>концентрациясының</a:t>
            </a:r>
            <a:r>
              <a:rPr lang="ru-RU" i="1" dirty="0"/>
              <a:t> </a:t>
            </a:r>
            <a:r>
              <a:rPr lang="ru-RU" i="1" dirty="0" err="1"/>
              <a:t>градиентіне</a:t>
            </a:r>
            <a:r>
              <a:rPr lang="ru-RU" i="1" dirty="0"/>
              <a:t> </a:t>
            </a:r>
            <a:r>
              <a:rPr lang="ru-RU" i="1" dirty="0" err="1"/>
              <a:t>қарсы</a:t>
            </a:r>
            <a:r>
              <a:rPr lang="ru-RU" i="1" dirty="0"/>
              <a:t> </a:t>
            </a:r>
            <a:r>
              <a:rPr lang="ru-RU" dirty="0" err="1"/>
              <a:t>жүретін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тасымалдау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тасымалдауды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АТФ-</a:t>
            </a:r>
            <a:r>
              <a:rPr lang="ru-RU" dirty="0" err="1"/>
              <a:t>энергиясы</a:t>
            </a:r>
            <a:r>
              <a:rPr lang="ru-RU" dirty="0"/>
              <a:t>  </a:t>
            </a:r>
            <a:r>
              <a:rPr lang="ru-RU" dirty="0" err="1"/>
              <a:t>пайдаланылады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4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7585" y="77181"/>
            <a:ext cx="6755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кіншілік активті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тасымалдау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489" y="609874"/>
            <a:ext cx="562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заттарды</a:t>
            </a:r>
            <a:r>
              <a:rPr lang="kk-KZ" dirty="0"/>
              <a:t>ң</a:t>
            </a:r>
            <a:r>
              <a:rPr lang="ru-RU" dirty="0"/>
              <a:t> </a:t>
            </a:r>
            <a:r>
              <a:rPr lang="ru-RU" i="1" dirty="0" err="1"/>
              <a:t>концентрациясының</a:t>
            </a:r>
            <a:r>
              <a:rPr lang="ru-RU" i="1" dirty="0"/>
              <a:t> </a:t>
            </a:r>
            <a:r>
              <a:rPr lang="ru-RU" i="1" dirty="0" err="1"/>
              <a:t>градиентіне</a:t>
            </a:r>
            <a:r>
              <a:rPr lang="ru-RU" i="1" dirty="0"/>
              <a:t> </a:t>
            </a:r>
            <a:r>
              <a:rPr lang="ru-RU" i="1" dirty="0" err="1"/>
              <a:t>қарсы</a:t>
            </a:r>
            <a:r>
              <a:rPr lang="ru-RU" i="1" dirty="0"/>
              <a:t> </a:t>
            </a:r>
            <a:r>
              <a:rPr lang="ru-RU" dirty="0" err="1"/>
              <a:t>жүретін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тасымалдау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тасымалдауды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АТФ-</a:t>
            </a:r>
            <a:r>
              <a:rPr lang="ru-RU" dirty="0" err="1"/>
              <a:t>энергиясы</a:t>
            </a:r>
            <a:r>
              <a:rPr lang="ru-RU" dirty="0"/>
              <a:t> </a:t>
            </a:r>
            <a:r>
              <a:rPr lang="ru-RU" dirty="0" err="1"/>
              <a:t>пайдаланылады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489" y="1881231"/>
            <a:ext cx="55523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u="sng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kk-KZ" u="sng" dirty="0">
                <a:solidFill>
                  <a:schemeClr val="accent1">
                    <a:lumMod val="75000"/>
                  </a:schemeClr>
                </a:solidFill>
              </a:rPr>
              <a:t>,К</a:t>
            </a:r>
            <a:r>
              <a:rPr lang="kk-KZ" u="sng" baseline="300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k-KZ" u="sng" dirty="0">
                <a:solidFill>
                  <a:schemeClr val="accent1">
                    <a:lumMod val="75000"/>
                  </a:schemeClr>
                </a:solidFill>
              </a:rPr>
              <a:t>-АТФ-аза әсер ету принципі:</a:t>
            </a:r>
          </a:p>
          <a:p>
            <a:pPr algn="just"/>
            <a:endParaRPr lang="kk-KZ" dirty="0"/>
          </a:p>
          <a:p>
            <a:pPr algn="just"/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фермент </a:t>
            </a:r>
            <a:r>
              <a:rPr lang="ru-RU" dirty="0" err="1"/>
              <a:t>мембрананың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жағында</a:t>
            </a:r>
            <a:r>
              <a:rPr lang="ru-RU" dirty="0"/>
              <a:t> 3Na</a:t>
            </a:r>
            <a:r>
              <a:rPr lang="ru-RU" baseline="30000" dirty="0"/>
              <a:t>+</a:t>
            </a:r>
            <a:r>
              <a:rPr lang="ru-RU" dirty="0"/>
              <a:t> </a:t>
            </a:r>
            <a:r>
              <a:rPr lang="ru-RU" dirty="0" err="1"/>
              <a:t>ионын</a:t>
            </a:r>
            <a:r>
              <a:rPr lang="ru-RU" dirty="0"/>
              <a:t> </a:t>
            </a:r>
            <a:r>
              <a:rPr lang="ru-RU" dirty="0" err="1"/>
              <a:t>қосып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иондар</a:t>
            </a:r>
            <a:r>
              <a:rPr lang="ru-RU" dirty="0"/>
              <a:t> АТФ-</a:t>
            </a:r>
            <a:r>
              <a:rPr lang="ru-RU" dirty="0" err="1"/>
              <a:t>азаның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орталығының</a:t>
            </a:r>
            <a:r>
              <a:rPr lang="ru-RU" dirty="0"/>
              <a:t> </a:t>
            </a:r>
            <a:r>
              <a:rPr lang="ru-RU" dirty="0" err="1"/>
              <a:t>конформациясын</a:t>
            </a:r>
            <a:r>
              <a:rPr lang="ru-RU" dirty="0"/>
              <a:t> </a:t>
            </a:r>
            <a:r>
              <a:rPr lang="ru-RU" dirty="0" err="1"/>
              <a:t>өзгертеді</a:t>
            </a:r>
            <a:r>
              <a:rPr lang="ru-RU" dirty="0"/>
              <a:t>. </a:t>
            </a:r>
            <a:r>
              <a:rPr lang="ru-RU" dirty="0" err="1"/>
              <a:t>Осыдан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фермент АТФ-</a:t>
            </a:r>
            <a:r>
              <a:rPr lang="ru-RU" dirty="0" err="1"/>
              <a:t>тің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молекуласын</a:t>
            </a:r>
            <a:r>
              <a:rPr lang="ru-RU" dirty="0"/>
              <a:t> </a:t>
            </a:r>
            <a:r>
              <a:rPr lang="ru-RU" dirty="0" err="1"/>
              <a:t>гидролиздейді</a:t>
            </a:r>
            <a:r>
              <a:rPr lang="ru-RU" dirty="0"/>
              <a:t>. Гидролиз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бөлінген</a:t>
            </a:r>
            <a:r>
              <a:rPr lang="ru-RU" dirty="0"/>
              <a:t> энергия </a:t>
            </a:r>
            <a:r>
              <a:rPr lang="ru-RU" dirty="0" err="1"/>
              <a:t>ақуыз-тасымалдаушының</a:t>
            </a:r>
            <a:r>
              <a:rPr lang="ru-RU" dirty="0"/>
              <a:t> </a:t>
            </a:r>
            <a:r>
              <a:rPr lang="ru-RU" dirty="0" err="1"/>
              <a:t>конформациясын</a:t>
            </a:r>
            <a:r>
              <a:rPr lang="ru-RU" dirty="0"/>
              <a:t> </a:t>
            </a:r>
            <a:r>
              <a:rPr lang="ru-RU" dirty="0" err="1"/>
              <a:t>өзгертуге</a:t>
            </a:r>
            <a:r>
              <a:rPr lang="ru-RU" dirty="0"/>
              <a:t> </a:t>
            </a:r>
            <a:r>
              <a:rPr lang="ru-RU" dirty="0" err="1"/>
              <a:t>жұмсалады</a:t>
            </a:r>
            <a:r>
              <a:rPr lang="ru-RU" dirty="0"/>
              <a:t>,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</a:t>
            </a:r>
            <a:r>
              <a:rPr lang="ru-RU" dirty="0" err="1"/>
              <a:t>мембрананың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жағына</a:t>
            </a:r>
            <a:r>
              <a:rPr lang="ru-RU" dirty="0"/>
              <a:t> 3Na</a:t>
            </a:r>
            <a:r>
              <a:rPr lang="ru-RU" baseline="30000" dirty="0"/>
              <a:t>+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PO</a:t>
            </a:r>
            <a:r>
              <a:rPr lang="ru-RU" baseline="-25000" dirty="0"/>
              <a:t>4</a:t>
            </a:r>
            <a:r>
              <a:rPr lang="ru-RU" baseline="30000" dirty="0"/>
              <a:t>3−</a:t>
            </a:r>
            <a:r>
              <a:rPr lang="ru-RU" dirty="0"/>
              <a:t> (фосфат) </a:t>
            </a:r>
            <a:r>
              <a:rPr lang="ru-RU" dirty="0" err="1"/>
              <a:t>иондары</a:t>
            </a:r>
            <a:r>
              <a:rPr lang="ru-RU" dirty="0"/>
              <a:t> </a:t>
            </a:r>
            <a:r>
              <a:rPr lang="ru-RU" dirty="0" err="1"/>
              <a:t>шығады</a:t>
            </a:r>
            <a:r>
              <a:rPr lang="ru-RU" dirty="0"/>
              <a:t>. </a:t>
            </a:r>
            <a:r>
              <a:rPr lang="ru-RU" dirty="0" err="1"/>
              <a:t>Мұнда</a:t>
            </a:r>
            <a:r>
              <a:rPr lang="ru-RU" dirty="0"/>
              <a:t> </a:t>
            </a:r>
            <a:r>
              <a:rPr lang="ru-RU" dirty="0" err="1"/>
              <a:t>Na</a:t>
            </a:r>
            <a:r>
              <a:rPr lang="ru-RU" baseline="30000" dirty="0"/>
              <a:t>+</a:t>
            </a:r>
            <a:r>
              <a:rPr lang="ru-RU" dirty="0"/>
              <a:t> </a:t>
            </a:r>
            <a:r>
              <a:rPr lang="ru-RU" dirty="0" err="1"/>
              <a:t>иондары</a:t>
            </a:r>
            <a:r>
              <a:rPr lang="ru-RU" dirty="0"/>
              <a:t> </a:t>
            </a:r>
            <a:r>
              <a:rPr lang="ru-RU" dirty="0" err="1"/>
              <a:t>бөлініп</a:t>
            </a:r>
            <a:r>
              <a:rPr lang="ru-RU" dirty="0"/>
              <a:t>, 2К</a:t>
            </a:r>
            <a:r>
              <a:rPr lang="ru-RU" baseline="30000" dirty="0"/>
              <a:t>+</a:t>
            </a:r>
            <a:r>
              <a:rPr lang="ru-RU" dirty="0"/>
              <a:t> </a:t>
            </a:r>
            <a:r>
              <a:rPr lang="ru-RU" dirty="0" err="1"/>
              <a:t>иондары</a:t>
            </a:r>
            <a:r>
              <a:rPr lang="ru-RU" dirty="0"/>
              <a:t> </a:t>
            </a:r>
            <a:r>
              <a:rPr lang="ru-RU" dirty="0" err="1"/>
              <a:t>тасымалдаушымен</a:t>
            </a:r>
            <a:r>
              <a:rPr lang="ru-RU" dirty="0"/>
              <a:t> </a:t>
            </a:r>
            <a:r>
              <a:rPr lang="ru-RU" dirty="0" err="1"/>
              <a:t>байланысады</a:t>
            </a:r>
            <a:r>
              <a:rPr lang="ru-RU" dirty="0"/>
              <a:t>. </a:t>
            </a:r>
            <a:r>
              <a:rPr lang="ru-RU" dirty="0" err="1"/>
              <a:t>Осыдан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фермент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конформациясына</a:t>
            </a:r>
            <a:r>
              <a:rPr lang="ru-RU" dirty="0"/>
              <a:t> </a:t>
            </a:r>
            <a:r>
              <a:rPr lang="ru-RU" dirty="0" err="1"/>
              <a:t>оралады</a:t>
            </a:r>
            <a:r>
              <a:rPr lang="ru-RU" dirty="0"/>
              <a:t>, </a:t>
            </a:r>
            <a:r>
              <a:rPr lang="ru-RU" dirty="0" err="1"/>
              <a:t>мембрананың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жағында</a:t>
            </a:r>
            <a:r>
              <a:rPr lang="ru-RU" dirty="0"/>
              <a:t> фосфат ионы мен К</a:t>
            </a:r>
            <a:r>
              <a:rPr lang="ru-RU" baseline="30000" dirty="0"/>
              <a:t>+</a:t>
            </a:r>
            <a:r>
              <a:rPr lang="ru-RU" dirty="0"/>
              <a:t> </a:t>
            </a:r>
            <a:r>
              <a:rPr lang="ru-RU" dirty="0" err="1"/>
              <a:t>иондары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Мұнда</a:t>
            </a:r>
            <a:r>
              <a:rPr lang="ru-RU" dirty="0"/>
              <a:t> K</a:t>
            </a:r>
            <a:r>
              <a:rPr lang="ru-RU" baseline="30000" dirty="0"/>
              <a:t>+</a:t>
            </a:r>
            <a:r>
              <a:rPr lang="ru-RU" dirty="0"/>
              <a:t> </a:t>
            </a:r>
            <a:r>
              <a:rPr lang="ru-RU" dirty="0" err="1"/>
              <a:t>иондары</a:t>
            </a:r>
            <a:r>
              <a:rPr lang="ru-RU" dirty="0"/>
              <a:t> </a:t>
            </a:r>
            <a:r>
              <a:rPr lang="ru-RU" dirty="0" err="1"/>
              <a:t>бөлініп</a:t>
            </a:r>
            <a:r>
              <a:rPr lang="ru-RU" dirty="0"/>
              <a:t>, </a:t>
            </a:r>
            <a:r>
              <a:rPr lang="ru-RU" dirty="0" err="1"/>
              <a:t>тасымалдаушы-ақуыз</a:t>
            </a:r>
            <a:r>
              <a:rPr lang="ru-RU" dirty="0"/>
              <a:t> </a:t>
            </a:r>
            <a:r>
              <a:rPr lang="ru-RU" dirty="0" err="1"/>
              <a:t>қайтадан</a:t>
            </a:r>
            <a:r>
              <a:rPr lang="ru-RU" dirty="0"/>
              <a:t> </a:t>
            </a:r>
            <a:r>
              <a:rPr lang="ru-RU" dirty="0" err="1"/>
              <a:t>жұмысқа</a:t>
            </a:r>
            <a:r>
              <a:rPr lang="ru-RU" dirty="0"/>
              <a:t> </a:t>
            </a:r>
            <a:r>
              <a:rPr lang="ru-RU" dirty="0" err="1"/>
              <a:t>дайын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807"/>
          <a:stretch/>
        </p:blipFill>
        <p:spPr>
          <a:xfrm>
            <a:off x="6203784" y="1031089"/>
            <a:ext cx="5535416" cy="4144226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073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8216" y="3079303"/>
            <a:ext cx="8476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ішек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микроорганизмдерінің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ферменттерінің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қатысуымен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9" y="160275"/>
            <a:ext cx="11362496" cy="63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99381" y="3610466"/>
            <a:ext cx="707010" cy="3016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7" y="409047"/>
            <a:ext cx="11353014" cy="60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020" y="0"/>
            <a:ext cx="8002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1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21" y="0"/>
            <a:ext cx="9562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6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30" y="0"/>
            <a:ext cx="10041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89" y="0"/>
            <a:ext cx="9317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33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4" y="0"/>
            <a:ext cx="8795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53" y="0"/>
            <a:ext cx="9210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4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95" y="0"/>
            <a:ext cx="887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8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20" y="0"/>
            <a:ext cx="8961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42" y="0"/>
            <a:ext cx="9020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3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60" y="0"/>
            <a:ext cx="9391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518" y="0"/>
            <a:ext cx="9335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7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0" y="0"/>
            <a:ext cx="9351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2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72" y="0"/>
            <a:ext cx="8834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9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30" y="0"/>
            <a:ext cx="875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9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58" y="0"/>
            <a:ext cx="9112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0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080" y="0"/>
            <a:ext cx="866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80" y="0"/>
            <a:ext cx="8900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65" y="0"/>
            <a:ext cx="8796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8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42" y="0"/>
            <a:ext cx="9026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41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73" y="0"/>
            <a:ext cx="9005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88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94" y="0"/>
            <a:ext cx="9131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28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6920" y="226146"/>
            <a:ext cx="4614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Аммиактың</a:t>
            </a:r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түзілу</a:t>
            </a:r>
            <a:r>
              <a:rPr lang="ru-RU" sz="28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жолдары</a:t>
            </a:r>
            <a:endParaRPr lang="ru-RU" sz="2800" b="1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9633" y="2200365"/>
            <a:ext cx="1689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А</a:t>
            </a:r>
            <a:r>
              <a:rPr lang="kk-KZ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минқышқыл-</a:t>
            </a:r>
          </a:p>
          <a:p>
            <a:pPr algn="ctr"/>
            <a:r>
              <a:rPr lang="kk-KZ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дарының</a:t>
            </a:r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дезаминденуі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4398" y="5424777"/>
            <a:ext cx="239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Пуриндік</a:t>
            </a:r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негіздердің</a:t>
            </a:r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гидролитикалық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дезаминденуі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0474" y="982159"/>
            <a:ext cx="1604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Амидтердің</a:t>
            </a:r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дезаминденуі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9750" y="2287683"/>
            <a:ext cx="1877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Пириминдиндік</a:t>
            </a:r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негіздердің</a:t>
            </a:r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ыдырауы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9574" y="4327020"/>
            <a:ext cx="1657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Гексоз</a:t>
            </a:r>
            <a:r>
              <a:rPr lang="en-US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</a:p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аминдердің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дезаминденуі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9216" y="4501447"/>
            <a:ext cx="1408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Биогенді</a:t>
            </a:r>
            <a:r>
              <a:rPr lang="ru-RU" b="1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аминдердің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k-KZ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ыдырауы</a:t>
            </a:r>
            <a:endParaRPr lang="ru-RU" b="1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36921" y="2662030"/>
            <a:ext cx="1574276" cy="15564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18953" y="3040651"/>
            <a:ext cx="1010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rgbClr val="FF0000"/>
                </a:solidFill>
              </a:rPr>
              <a:t>Аммиак</a:t>
            </a:r>
          </a:p>
          <a:p>
            <a:pPr algn="ctr"/>
            <a:r>
              <a:rPr lang="en-US" b="1" dirty="0">
                <a:ln w="0"/>
                <a:solidFill>
                  <a:srgbClr val="FF0000"/>
                </a:solidFill>
              </a:rPr>
              <a:t>NH</a:t>
            </a:r>
            <a:r>
              <a:rPr lang="en-US" b="1" baseline="-25000" dirty="0">
                <a:ln w="0"/>
                <a:solidFill>
                  <a:srgbClr val="FF0000"/>
                </a:solidFill>
              </a:rPr>
              <a:t>3</a:t>
            </a:r>
            <a:endParaRPr lang="ru-RU" b="1" cap="none" spc="0" baseline="-25000" dirty="0">
              <a:ln w="0"/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5096361" y="2032509"/>
            <a:ext cx="712512" cy="4355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9258168">
            <a:off x="6519159" y="2642569"/>
            <a:ext cx="712512" cy="4355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740742">
            <a:off x="3804452" y="2705519"/>
            <a:ext cx="712512" cy="4355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 flipV="1">
            <a:off x="5167802" y="4574060"/>
            <a:ext cx="712512" cy="4355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8992834">
            <a:off x="3898950" y="4137878"/>
            <a:ext cx="712512" cy="4355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2966518">
            <a:off x="6371084" y="4109270"/>
            <a:ext cx="712512" cy="43550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50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08" y="0"/>
            <a:ext cx="893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44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746"/>
          <a:stretch/>
        </p:blipFill>
        <p:spPr>
          <a:xfrm>
            <a:off x="1440140" y="838985"/>
            <a:ext cx="8644599" cy="5660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6799" y="103597"/>
            <a:ext cx="3136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Аммиактың</a:t>
            </a:r>
            <a:r>
              <a:rPr lang="ru-RU" sz="24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улы</a:t>
            </a:r>
            <a:r>
              <a:rPr lang="ru-RU" sz="2400" b="1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cap="none" spc="0" dirty="0" err="1">
                <a:ln w="0"/>
                <a:solidFill>
                  <a:schemeClr val="accent1">
                    <a:lumMod val="50000"/>
                  </a:schemeClr>
                </a:solidFill>
              </a:rPr>
              <a:t>әсері</a:t>
            </a:r>
            <a:endParaRPr lang="ru-RU" sz="2400" b="1" cap="none" spc="0" dirty="0">
              <a:ln w="0"/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52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13" y="0"/>
            <a:ext cx="912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61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54" y="0"/>
            <a:ext cx="9236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4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05" y="298580"/>
            <a:ext cx="9186762" cy="48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5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94" y="0"/>
            <a:ext cx="8946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33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03" y="0"/>
            <a:ext cx="9231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24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94" y="307910"/>
            <a:ext cx="8049458" cy="57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82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74660"/>
            <a:ext cx="9628925" cy="64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09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8" y="0"/>
            <a:ext cx="8454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81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741" y="0"/>
            <a:ext cx="9096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2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45" y="0"/>
            <a:ext cx="9790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59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093" y="1996951"/>
            <a:ext cx="8068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Назарларыңызға рахмет!!!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75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06" y="0"/>
            <a:ext cx="917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4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91722"/>
              </p:ext>
            </p:extLst>
          </p:nvPr>
        </p:nvGraphicFramePr>
        <p:xfrm>
          <a:off x="735292" y="717049"/>
          <a:ext cx="10473180" cy="5604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0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4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Түзілетін орны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Локали-зациясы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рН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k-KZ" sz="1400" b="1" kern="1200" dirty="0">
                          <a:solidFill>
                            <a:schemeClr val="lt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Пептидгидролазалардың активтенуі</a:t>
                      </a:r>
                      <a:endParaRPr lang="ru-RU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Әсер ету арнайлығы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профермент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активатор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белсенді фермент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Асқазан. шырышты қабаты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Асқазан қуысы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1,5-2,0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Пепсиноген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НСl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Пепсин 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-Х-Тир-Х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-Х-Фен-Х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-Х-Лей-Х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-Х-Мет-Х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08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Ұйқы безі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Ішек қуысы</a:t>
                      </a:r>
                      <a:endParaRPr lang="ru-RU" sz="14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(ұлтабар қуысы)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7,0-8,0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Трипсиноген  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Энтеро-пептидаза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Трипсин 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-Арг-Х-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-Лиз-Х-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Химотрипси-ноген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Трипсин 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Химотрипсин 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-Три-Х-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-Фен-Х-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-Тир-Х-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Проэластаза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Трипсин 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Эластаза 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-Гли-Х-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-Ала-Х-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-Лей-Х-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-Иле-Х-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8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Прокарбокси-пепдизалар </a:t>
                      </a:r>
                      <a:endParaRPr lang="ru-RU" sz="14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A, </a:t>
                      </a:r>
                      <a:r>
                        <a:rPr lang="ru-RU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Трипсин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Карбоксипептидаза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Карбоксипептидаза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С-шетінен г</a:t>
                      </a:r>
                      <a:r>
                        <a:rPr lang="ru-RU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идрофобты</a:t>
                      </a: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радикалдары</a:t>
                      </a:r>
                      <a:r>
                        <a:rPr lang="ru-RU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бар А</a:t>
                      </a: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Қ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en-US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С-шетінен Лиз және Арг бөліп алады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3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Ас ішек қабырғасы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Ішек  қабырғасы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7,0-8,0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Аминопептидазалар, </a:t>
                      </a:r>
                      <a:endParaRPr lang="ru-RU" sz="14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Ди- және трипептидазалар</a:t>
                      </a:r>
                      <a:endParaRPr lang="ru-RU" sz="14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N-шетінен 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kk-KZ" sz="14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АҚ, ди- және трипептидтерді бөліп алады</a:t>
                      </a:r>
                      <a:endParaRPr lang="ru-RU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56436" marR="5643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86252" y="180623"/>
            <a:ext cx="4967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Протеолитикалық ферменттердің сипаттамасы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8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4" t="-1089" r="-104" b="6394"/>
          <a:stretch/>
        </p:blipFill>
        <p:spPr>
          <a:xfrm>
            <a:off x="1104212" y="111968"/>
            <a:ext cx="8994530" cy="649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86" y="0"/>
            <a:ext cx="9564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76" y="0"/>
            <a:ext cx="8829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20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353</Words>
  <Application>Microsoft Office PowerPoint</Application>
  <PresentationFormat>Широкоэкранный</PresentationFormat>
  <Paragraphs>97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24</cp:revision>
  <dcterms:created xsi:type="dcterms:W3CDTF">2022-11-10T17:04:00Z</dcterms:created>
  <dcterms:modified xsi:type="dcterms:W3CDTF">2025-09-29T00:22:01Z</dcterms:modified>
</cp:coreProperties>
</file>